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6" r:id="rId2"/>
    <p:sldId id="257" r:id="rId3"/>
    <p:sldId id="258" r:id="rId4"/>
    <p:sldId id="271" r:id="rId5"/>
    <p:sldId id="259" r:id="rId6"/>
    <p:sldId id="260" r:id="rId7"/>
    <p:sldId id="261" r:id="rId8"/>
    <p:sldId id="262" r:id="rId9"/>
    <p:sldId id="263" r:id="rId10"/>
    <p:sldId id="264" r:id="rId11"/>
    <p:sldId id="272" r:id="rId12"/>
    <p:sldId id="265" r:id="rId13"/>
    <p:sldId id="268" r:id="rId14"/>
    <p:sldId id="269" r:id="rId15"/>
    <p:sldId id="270" r:id="rId16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6824D-A7B0-4355-AC36-05B84B169075}" type="datetimeFigureOut">
              <a:rPr lang="ko-KR" altLang="en-US" smtClean="0"/>
              <a:t>24-09-15(Sun)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64F866-87C0-40D1-8F94-9E81AD432E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0461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52AE-B843-451F-BEA5-468B0C9CD2A4}" type="datetimeFigureOut">
              <a:rPr lang="ko-KR" altLang="en-US" smtClean="0"/>
              <a:t>24-09-15(Sun)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411B-2631-42D8-A4DB-A6548022AA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92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52AE-B843-451F-BEA5-468B0C9CD2A4}" type="datetimeFigureOut">
              <a:rPr lang="ko-KR" altLang="en-US" smtClean="0"/>
              <a:t>24-09-15(Sun)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411B-2631-42D8-A4DB-A6548022AA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7328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52AE-B843-451F-BEA5-468B0C9CD2A4}" type="datetimeFigureOut">
              <a:rPr lang="ko-KR" altLang="en-US" smtClean="0"/>
              <a:t>24-09-15(Sun)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411B-2631-42D8-A4DB-A6548022AA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818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52AE-B843-451F-BEA5-468B0C9CD2A4}" type="datetimeFigureOut">
              <a:rPr lang="ko-KR" altLang="en-US" smtClean="0"/>
              <a:t>24-09-15(Sun)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411B-2631-42D8-A4DB-A6548022AA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3025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52AE-B843-451F-BEA5-468B0C9CD2A4}" type="datetimeFigureOut">
              <a:rPr lang="ko-KR" altLang="en-US" smtClean="0"/>
              <a:t>24-09-15(Sun)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411B-2631-42D8-A4DB-A6548022AA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9496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52AE-B843-451F-BEA5-468B0C9CD2A4}" type="datetimeFigureOut">
              <a:rPr lang="ko-KR" altLang="en-US" smtClean="0"/>
              <a:t>24-09-15(Sun)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411B-2631-42D8-A4DB-A6548022AA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9019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52AE-B843-451F-BEA5-468B0C9CD2A4}" type="datetimeFigureOut">
              <a:rPr lang="ko-KR" altLang="en-US" smtClean="0"/>
              <a:t>24-09-15(Sun)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411B-2631-42D8-A4DB-A6548022AA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1776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52AE-B843-451F-BEA5-468B0C9CD2A4}" type="datetimeFigureOut">
              <a:rPr lang="ko-KR" altLang="en-US" smtClean="0"/>
              <a:t>24-09-15(Sun)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411B-2631-42D8-A4DB-A6548022AA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88780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52AE-B843-451F-BEA5-468B0C9CD2A4}" type="datetimeFigureOut">
              <a:rPr lang="ko-KR" altLang="en-US" smtClean="0"/>
              <a:t>24-09-15(Sun)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411B-2631-42D8-A4DB-A6548022AA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6395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52AE-B843-451F-BEA5-468B0C9CD2A4}" type="datetimeFigureOut">
              <a:rPr lang="ko-KR" altLang="en-US" smtClean="0"/>
              <a:t>24-09-15(Sun)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411B-2631-42D8-A4DB-A6548022AA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7617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052AE-B843-451F-BEA5-468B0C9CD2A4}" type="datetimeFigureOut">
              <a:rPr lang="ko-KR" altLang="en-US" smtClean="0"/>
              <a:t>24-09-15(Sun)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411B-2631-42D8-A4DB-A6548022AA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8280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052AE-B843-451F-BEA5-468B0C9CD2A4}" type="datetimeFigureOut">
              <a:rPr lang="ko-KR" altLang="en-US" smtClean="0"/>
              <a:t>24-09-15(Sun)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0411B-2631-42D8-A4DB-A6548022AA9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565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1000"/>
                    </a14:imgEffect>
                    <a14:imgEffect>
                      <a14:brightnessContrast bright="64000" contrast="-2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sz="7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2024 </a:t>
            </a:r>
            <a:r>
              <a:rPr lang="ko-KR" altLang="en-US" sz="7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몽골 선교지 방문</a:t>
            </a:r>
            <a: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/>
            </a:r>
            <a:br>
              <a:rPr lang="en-US" altLang="ko-K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114675"/>
            <a:ext cx="9144000" cy="2143125"/>
          </a:xfrm>
        </p:spPr>
        <p:txBody>
          <a:bodyPr/>
          <a:lstStyle/>
          <a:p>
            <a:r>
              <a:rPr lang="en-US" altLang="ko-KR" sz="48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r>
              <a:rPr lang="ko-KR" altLang="en-US" sz="48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빚진 자의 여정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-</a:t>
            </a:r>
            <a:endParaRPr lang="ko-KR" altLang="en-US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466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" y="1334297"/>
            <a:ext cx="5790140" cy="4342604"/>
          </a:xfrm>
        </p:spPr>
      </p:pic>
      <p:pic>
        <p:nvPicPr>
          <p:cNvPr id="8" name="내용 개체 틀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06" y="1334297"/>
            <a:ext cx="5790139" cy="4342604"/>
          </a:xfrm>
        </p:spPr>
      </p:pic>
    </p:spTree>
    <p:extLst>
      <p:ext uri="{BB962C8B-B14F-4D97-AF65-F5344CB8AC3E}">
        <p14:creationId xmlns:p14="http://schemas.microsoft.com/office/powerpoint/2010/main" val="235712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38150" y="581024"/>
            <a:ext cx="11258550" cy="581977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fontAlgn="base"/>
            <a:r>
              <a:rPr lang="en-US" altLang="ko-KR" sz="3200" b="1" dirty="0" smtClean="0">
                <a:latin typeface="새굴림" panose="02030600000101010101" pitchFamily="18" charset="-127"/>
                <a:ea typeface="새굴림" panose="02030600000101010101" pitchFamily="18" charset="-127"/>
              </a:rPr>
              <a:t>“</a:t>
            </a:r>
            <a:r>
              <a:rPr lang="ko-KR" altLang="en-US" sz="3200" b="1" dirty="0" smtClean="0">
                <a:latin typeface="새굴림" panose="02030600000101010101" pitchFamily="18" charset="-127"/>
                <a:ea typeface="새굴림" panose="02030600000101010101" pitchFamily="18" charset="-127"/>
              </a:rPr>
              <a:t>이 공부방에 다니면서 친구들을 사귀게 되었습니다</a:t>
            </a:r>
            <a:r>
              <a:rPr lang="en-US" altLang="ko-KR" sz="3200" b="1" dirty="0" smtClean="0">
                <a:latin typeface="새굴림" panose="02030600000101010101" pitchFamily="18" charset="-127"/>
                <a:ea typeface="새굴림" panose="02030600000101010101" pitchFamily="18" charset="-127"/>
              </a:rPr>
              <a:t>.”</a:t>
            </a:r>
            <a:endParaRPr lang="en-US" altLang="ko-KR" sz="3200" b="1" dirty="0">
              <a:latin typeface="새굴림" panose="02030600000101010101" pitchFamily="18" charset="-127"/>
              <a:ea typeface="새굴림" panose="02030600000101010101" pitchFamily="18" charset="-127"/>
            </a:endParaRPr>
          </a:p>
          <a:p>
            <a:pPr fontAlgn="base"/>
            <a:r>
              <a:rPr lang="ko-KR" altLang="en-US" sz="3200" b="1" dirty="0" smtClean="0">
                <a:latin typeface="새굴림" panose="02030600000101010101" pitchFamily="18" charset="-127"/>
                <a:ea typeface="새굴림" panose="02030600000101010101" pitchFamily="18" charset="-127"/>
              </a:rPr>
              <a:t>“</a:t>
            </a:r>
            <a:r>
              <a:rPr lang="ko-KR" altLang="en-US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공부방을 다니면서 꿈을 찾았고</a:t>
            </a:r>
            <a:r>
              <a:rPr lang="en-US" altLang="ko-KR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무엇보다 제 자신이 많이 변한 것 같습니다</a:t>
            </a:r>
            <a:r>
              <a:rPr lang="en-US" altLang="ko-KR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. </a:t>
            </a:r>
            <a:r>
              <a:rPr lang="ko-KR" altLang="en-US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공부방은 우리의 희망입니다</a:t>
            </a:r>
            <a:r>
              <a:rPr lang="en-US" altLang="ko-KR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.”</a:t>
            </a:r>
            <a:endParaRPr lang="ko-KR" altLang="en-US" sz="3200" b="1" dirty="0">
              <a:latin typeface="새굴림" panose="02030600000101010101" pitchFamily="18" charset="-127"/>
              <a:ea typeface="새굴림" panose="02030600000101010101" pitchFamily="18" charset="-127"/>
            </a:endParaRPr>
          </a:p>
          <a:p>
            <a:pPr fontAlgn="base"/>
            <a:r>
              <a:rPr lang="ko-KR" altLang="en-US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“제 전공은 </a:t>
            </a:r>
            <a:r>
              <a:rPr lang="en-US" altLang="ko-KR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IT </a:t>
            </a:r>
            <a:r>
              <a:rPr lang="ko-KR" altLang="en-US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분야인데 </a:t>
            </a:r>
            <a:r>
              <a:rPr lang="en-US" altLang="ko-KR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IT</a:t>
            </a:r>
            <a:r>
              <a:rPr lang="ko-KR" altLang="en-US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가 얼마나 </a:t>
            </a:r>
            <a:r>
              <a:rPr lang="ko-KR" altLang="en-US" sz="3200" b="1" dirty="0" err="1">
                <a:latin typeface="새굴림" panose="02030600000101010101" pitchFamily="18" charset="-127"/>
                <a:ea typeface="새굴림" panose="02030600000101010101" pitchFamily="18" charset="-127"/>
              </a:rPr>
              <a:t>재밌는지</a:t>
            </a:r>
            <a:r>
              <a:rPr lang="ko-KR" altLang="en-US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 알려주신 공부방 선생님께 감사드립니다</a:t>
            </a:r>
            <a:r>
              <a:rPr lang="en-US" altLang="ko-KR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. </a:t>
            </a:r>
            <a:r>
              <a:rPr lang="ko-KR" altLang="en-US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저는 친구들과 우리가 어떤 사람이 될 것인지 종종 이야기합니다</a:t>
            </a:r>
            <a:r>
              <a:rPr lang="en-US" altLang="ko-KR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. </a:t>
            </a:r>
            <a:r>
              <a:rPr lang="ko-KR" altLang="en-US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어떤 길을 가야 할지 결정할 수 없을 때 그 고민을 들어주고 도와준 공부방을 </a:t>
            </a:r>
            <a:r>
              <a:rPr lang="ko-KR" altLang="en-US" sz="3200" b="1" dirty="0" err="1">
                <a:latin typeface="새굴림" panose="02030600000101010101" pitchFamily="18" charset="-127"/>
                <a:ea typeface="새굴림" panose="02030600000101010101" pitchFamily="18" charset="-127"/>
              </a:rPr>
              <a:t>세워주셔서</a:t>
            </a:r>
            <a:r>
              <a:rPr lang="ko-KR" altLang="en-US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 감사드립니다</a:t>
            </a:r>
            <a:r>
              <a:rPr lang="en-US" altLang="ko-KR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.”</a:t>
            </a:r>
            <a:endParaRPr lang="ko-KR" altLang="en-US" sz="3200" b="1" dirty="0">
              <a:latin typeface="새굴림" panose="02030600000101010101" pitchFamily="18" charset="-127"/>
              <a:ea typeface="새굴림" panose="02030600000101010101" pitchFamily="18" charset="-127"/>
            </a:endParaRPr>
          </a:p>
          <a:p>
            <a:pPr fontAlgn="base"/>
            <a:r>
              <a:rPr lang="ko-KR" altLang="en-US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“저는 치과대학에 입학했고 </a:t>
            </a:r>
            <a:r>
              <a:rPr lang="en-US" altLang="ko-KR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5</a:t>
            </a:r>
            <a:r>
              <a:rPr lang="ko-KR" altLang="en-US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년 째 여러분이 보내주신 장학금을 받고 있습니다</a:t>
            </a:r>
            <a:r>
              <a:rPr lang="en-US" altLang="ko-KR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. </a:t>
            </a:r>
            <a:r>
              <a:rPr lang="ko-KR" altLang="en-US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여러분의 도움과 헌신을 잊지 않고</a:t>
            </a:r>
            <a:r>
              <a:rPr lang="en-US" altLang="ko-KR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제가 배운 것들을 도움이 필요한 이들과 나누겠습니다</a:t>
            </a:r>
            <a:r>
              <a:rPr lang="en-US" altLang="ko-KR" sz="32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.”</a:t>
            </a:r>
            <a:endParaRPr lang="ko-KR" altLang="en-US" sz="3200" b="1" dirty="0">
              <a:latin typeface="새굴림" panose="02030600000101010101" pitchFamily="18" charset="-127"/>
              <a:ea typeface="새굴림" panose="02030600000101010101" pitchFamily="18" charset="-127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616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06150" cy="3625850"/>
          </a:xfrm>
        </p:spPr>
        <p:txBody>
          <a:bodyPr/>
          <a:lstStyle/>
          <a:p>
            <a:pPr algn="r"/>
            <a:r>
              <a:rPr lang="ko-KR" altLang="en-US" dirty="0" smtClean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그리고 </a:t>
            </a:r>
            <a:r>
              <a:rPr lang="ko-KR" altLang="en-US" dirty="0" err="1" smtClean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바양노르</a:t>
            </a:r>
            <a:r>
              <a:rPr lang="en-US" altLang="ko-KR" dirty="0" smtClean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, </a:t>
            </a:r>
            <a:br>
              <a:rPr lang="en-US" altLang="ko-KR" dirty="0" smtClean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</a:br>
            <a:r>
              <a:rPr lang="ko-KR" altLang="en-US" dirty="0" smtClean="0">
                <a:latin typeface="한컴 말랑말랑 Bold" panose="020F0803000000000000" pitchFamily="50" charset="-127"/>
                <a:ea typeface="한컴 말랑말랑 Bold" panose="020F0803000000000000" pitchFamily="50" charset="-127"/>
              </a:rPr>
              <a:t>합력하여 숲을 이루는 곳</a:t>
            </a:r>
            <a:endParaRPr lang="ko-KR" altLang="en-US" dirty="0">
              <a:latin typeface="한컴 말랑말랑 Bold" panose="020F0803000000000000" pitchFamily="50" charset="-127"/>
              <a:ea typeface="한컴 말랑말랑 Bold" panose="020F08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5165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524625" y="484410"/>
            <a:ext cx="5181600" cy="1958975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하나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하나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모여서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/>
            </a:r>
            <a:b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</a:b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어느 덧 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백만그루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26598" cy="3676650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25" y="2764044"/>
            <a:ext cx="8867775" cy="4093956"/>
          </a:xfrm>
        </p:spPr>
      </p:pic>
      <p:sp>
        <p:nvSpPr>
          <p:cNvPr id="3" name="직사각형 2"/>
          <p:cNvSpPr/>
          <p:nvPr/>
        </p:nvSpPr>
        <p:spPr>
          <a:xfrm>
            <a:off x="66675" y="4314825"/>
            <a:ext cx="29337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그리고 </a:t>
            </a:r>
            <a:endParaRPr lang="en-US" altLang="ko-KR" sz="4000" dirty="0" smtClean="0">
              <a:solidFill>
                <a:schemeClr val="accent6">
                  <a:lumMod val="50000"/>
                </a:schemeClr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algn="ctr"/>
            <a: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10</a:t>
            </a: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억 </a:t>
            </a:r>
            <a:r>
              <a:rPr lang="ko-KR" altLang="en-US" sz="4000" dirty="0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그루</a:t>
            </a:r>
            <a:r>
              <a:rPr lang="en-US" altLang="ko-KR" sz="4000" dirty="0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…</a:t>
            </a:r>
            <a:endParaRPr lang="ko-KR" altLang="en-US" sz="4000" dirty="0">
              <a:solidFill>
                <a:schemeClr val="accent6">
                  <a:lumMod val="50000"/>
                </a:schemeClr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9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sz="half" idx="1"/>
          </p:nvPr>
        </p:nvSpPr>
        <p:spPr>
          <a:xfrm>
            <a:off x="361949" y="533400"/>
            <a:ext cx="11458575" cy="601027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r>
              <a:rPr lang="en-US" altLang="ko-KR" sz="3600" b="1" dirty="0" smtClean="0">
                <a:latin typeface="새굴림" panose="02030600000101010101" pitchFamily="18" charset="-127"/>
                <a:ea typeface="새굴림" panose="02030600000101010101" pitchFamily="18" charset="-127"/>
              </a:rPr>
              <a:t>“2008</a:t>
            </a:r>
            <a:r>
              <a:rPr lang="ko-KR" altLang="en-US" sz="36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년</a:t>
            </a:r>
            <a:r>
              <a:rPr lang="en-US" altLang="ko-KR" sz="36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sz="36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아무것도 없는 황무지에 심겨진 씨앗이 이제 사람을 살리는 숲이 되었습니다</a:t>
            </a:r>
            <a:r>
              <a:rPr lang="en-US" altLang="ko-KR" sz="3600" b="1" dirty="0" smtClean="0">
                <a:latin typeface="새굴림" panose="02030600000101010101" pitchFamily="18" charset="-127"/>
                <a:ea typeface="새굴림" panose="02030600000101010101" pitchFamily="18" charset="-127"/>
              </a:rPr>
              <a:t>.”</a:t>
            </a:r>
          </a:p>
          <a:p>
            <a:pPr marL="0" indent="0">
              <a:buNone/>
            </a:pPr>
            <a:endParaRPr lang="en-US" altLang="ko-KR" sz="3600" b="1" dirty="0" smtClean="0">
              <a:latin typeface="새굴림" panose="02030600000101010101" pitchFamily="18" charset="-127"/>
              <a:ea typeface="새굴림" panose="02030600000101010101" pitchFamily="18" charset="-127"/>
            </a:endParaRPr>
          </a:p>
          <a:p>
            <a:r>
              <a:rPr lang="ko-KR" altLang="en-US" sz="3600" b="1" dirty="0" smtClean="0">
                <a:latin typeface="새굴림" panose="02030600000101010101" pitchFamily="18" charset="-127"/>
                <a:ea typeface="새굴림" panose="02030600000101010101" pitchFamily="18" charset="-127"/>
              </a:rPr>
              <a:t>“</a:t>
            </a:r>
            <a:r>
              <a:rPr lang="ko-KR" altLang="en-US" sz="36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지금 </a:t>
            </a:r>
            <a:r>
              <a:rPr lang="ko-KR" altLang="en-US" sz="3600" b="1" dirty="0" err="1">
                <a:latin typeface="새굴림" panose="02030600000101010101" pitchFamily="18" charset="-127"/>
                <a:ea typeface="새굴림" panose="02030600000101010101" pitchFamily="18" charset="-127"/>
              </a:rPr>
              <a:t>바양노르솜에는</a:t>
            </a:r>
            <a:r>
              <a:rPr lang="ko-KR" altLang="en-US" sz="36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 총 </a:t>
            </a:r>
            <a:r>
              <a:rPr lang="en-US" altLang="ko-KR" sz="36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1,000</a:t>
            </a:r>
            <a:r>
              <a:rPr lang="ko-KR" altLang="en-US" sz="36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헥타르 크기의 대지에 숲이 형성되어 있는데 곧 </a:t>
            </a:r>
            <a:r>
              <a:rPr lang="en-US" altLang="ko-KR" sz="36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100</a:t>
            </a:r>
            <a:r>
              <a:rPr lang="ko-KR" altLang="en-US" sz="36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만 그루를 달성할 것 같습니다</a:t>
            </a:r>
            <a:r>
              <a:rPr lang="en-US" altLang="ko-KR" sz="3600" b="1" dirty="0" smtClean="0">
                <a:latin typeface="새굴림" panose="02030600000101010101" pitchFamily="18" charset="-127"/>
                <a:ea typeface="새굴림" panose="02030600000101010101" pitchFamily="18" charset="-127"/>
              </a:rPr>
              <a:t>.”</a:t>
            </a:r>
          </a:p>
          <a:p>
            <a:endParaRPr lang="en-US" altLang="ko-KR" sz="3600" b="1" dirty="0" smtClean="0">
              <a:latin typeface="새굴림" panose="02030600000101010101" pitchFamily="18" charset="-127"/>
              <a:ea typeface="새굴림" panose="02030600000101010101" pitchFamily="18" charset="-127"/>
            </a:endParaRPr>
          </a:p>
          <a:p>
            <a:r>
              <a:rPr lang="ko-KR" altLang="en-US" sz="3600" b="1" dirty="0" smtClean="0">
                <a:latin typeface="새굴림" panose="02030600000101010101" pitchFamily="18" charset="-127"/>
                <a:ea typeface="새굴림" panose="02030600000101010101" pitchFamily="18" charset="-127"/>
              </a:rPr>
              <a:t>“</a:t>
            </a:r>
            <a:r>
              <a:rPr lang="ko-KR" altLang="en-US" sz="36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사막화를 방지하는 가장 효과적인 방법은 조림 사업이란 것을 강조하면서 전 세계가 직면한 기후변화 대응에 기여하고자 몽골은 </a:t>
            </a:r>
            <a:r>
              <a:rPr lang="en-US" altLang="ko-KR" sz="36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2030</a:t>
            </a:r>
            <a:r>
              <a:rPr lang="ko-KR" altLang="en-US" sz="36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년까지 </a:t>
            </a:r>
            <a:r>
              <a:rPr lang="en-US" altLang="ko-KR" sz="36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10</a:t>
            </a:r>
            <a:r>
              <a:rPr lang="ko-KR" altLang="en-US" sz="36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억 그루 나무심기 캠페인을 </a:t>
            </a:r>
            <a:r>
              <a:rPr lang="ko-KR" altLang="en-US" sz="3600" b="1" dirty="0" smtClean="0">
                <a:latin typeface="새굴림" panose="02030600000101010101" pitchFamily="18" charset="-127"/>
                <a:ea typeface="새굴림" panose="02030600000101010101" pitchFamily="18" charset="-127"/>
              </a:rPr>
              <a:t>실시하겠다”</a:t>
            </a:r>
            <a:r>
              <a:rPr lang="en-US" altLang="ko-KR" sz="3600" b="1" dirty="0">
                <a:latin typeface="새굴림" panose="02030600000101010101" pitchFamily="18" charset="-127"/>
                <a:ea typeface="새굴림" panose="02030600000101010101" pitchFamily="18" charset="-127"/>
              </a:rPr>
              <a:t> </a:t>
            </a:r>
            <a:r>
              <a:rPr lang="en-US" altLang="ko-KR" b="1" dirty="0" smtClean="0">
                <a:latin typeface="새굴림" panose="02030600000101010101" pitchFamily="18" charset="-127"/>
                <a:ea typeface="새굴림" panose="02030600000101010101" pitchFamily="18" charset="-127"/>
              </a:rPr>
              <a:t> -2021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년 제</a:t>
            </a:r>
            <a:r>
              <a:rPr lang="en-US" altLang="ko-KR" b="1" dirty="0">
                <a:latin typeface="새굴림" panose="02030600000101010101" pitchFamily="18" charset="-127"/>
                <a:ea typeface="새굴림" panose="02030600000101010101" pitchFamily="18" charset="-127"/>
              </a:rPr>
              <a:t>76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차 유엔 총회 몽골 대통령의 </a:t>
            </a:r>
            <a:r>
              <a:rPr lang="ko-KR" altLang="en-US" b="1" dirty="0" smtClean="0">
                <a:latin typeface="새굴림" panose="02030600000101010101" pitchFamily="18" charset="-127"/>
                <a:ea typeface="새굴림" panose="02030600000101010101" pitchFamily="18" charset="-127"/>
              </a:rPr>
              <a:t>연설 중에서  </a:t>
            </a:r>
            <a:endParaRPr lang="ko-KR" altLang="en-US" b="1" dirty="0">
              <a:latin typeface="새굴림" panose="02030600000101010101" pitchFamily="18" charset="-127"/>
              <a:ea typeface="새굴림" panose="02030600000101010101" pitchFamily="18" charset="-127"/>
            </a:endParaRPr>
          </a:p>
          <a:p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165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내용 개체 틀 7"/>
          <p:cNvSpPr>
            <a:spLocks noGrp="1"/>
          </p:cNvSpPr>
          <p:nvPr>
            <p:ph idx="1"/>
          </p:nvPr>
        </p:nvSpPr>
        <p:spPr>
          <a:xfrm>
            <a:off x="742950" y="454025"/>
            <a:ext cx="10515600" cy="4351338"/>
          </a:xfrm>
        </p:spPr>
        <p:txBody>
          <a:bodyPr/>
          <a:lstStyle/>
          <a:p>
            <a:pPr marL="0" indent="0" algn="r">
              <a:buNone/>
            </a:pP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하나님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</a:p>
          <a:p>
            <a:pPr marL="0" indent="0" algn="r">
              <a:buNone/>
            </a:pP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빚진 자가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잊지않고 </a:t>
            </a:r>
            <a:endParaRPr lang="en-US" altLang="ko-KR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marL="0" indent="0" algn="r">
              <a:buNone/>
            </a:pP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빚을 갚아갈 수 있는 기회를 주신 것 감사합니다</a:t>
            </a:r>
            <a:endParaRPr lang="en-US" altLang="ko-KR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marL="0" indent="0" algn="r">
              <a:buNone/>
            </a:pP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이 바보들의 발걸음이 끊어지지 않고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</a:p>
          <a:p>
            <a:pPr marL="0" indent="0" algn="r">
              <a:buNone/>
            </a:pP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겸손히 계속되게 하여 주시옵소서</a:t>
            </a:r>
            <a:endParaRPr lang="en-US" altLang="ko-KR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marL="0" indent="0" algn="r">
              <a:buNone/>
            </a:pP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예수님의 이름으로 기도합니다</a:t>
            </a:r>
            <a:endParaRPr lang="en-US" altLang="ko-KR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pPr marL="0" indent="0" algn="r">
              <a:buNone/>
            </a:pP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아멘</a:t>
            </a:r>
            <a:endParaRPr lang="en-US" altLang="ko-KR" dirty="0" smtClean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514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하나님의 은혜에 빚진 사람들</a:t>
            </a:r>
            <a:endParaRPr lang="ko-KR" altLang="en-US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485900"/>
            <a:ext cx="10515600" cy="469106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광혜원</a:t>
            </a:r>
            <a:r>
              <a:rPr lang="en-US" altLang="ko-KR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</a:t>
            </a:r>
            <a:r>
              <a:rPr lang="ko-KR" altLang="en-US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제중원</a:t>
            </a:r>
            <a:r>
              <a:rPr lang="en-US" altLang="ko-KR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), </a:t>
            </a:r>
            <a:r>
              <a:rPr lang="ko-KR" altLang="en-US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세브란스병원</a:t>
            </a:r>
          </a:p>
          <a:p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최초의 여성 전용 병원 </a:t>
            </a:r>
            <a:r>
              <a:rPr lang="ko-KR" altLang="en-US" dirty="0" err="1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시병원</a:t>
            </a:r>
            <a:r>
              <a:rPr lang="en-US" altLang="ko-KR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</a:t>
            </a:r>
            <a:r>
              <a:rPr lang="ko-KR" altLang="en-US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施病院</a:t>
            </a:r>
            <a:r>
              <a:rPr lang="en-US" altLang="ko-KR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), </a:t>
            </a:r>
            <a:r>
              <a:rPr lang="ko-KR" altLang="en-US" dirty="0" err="1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보구여관</a:t>
            </a:r>
            <a:r>
              <a:rPr lang="en-US" altLang="ko-KR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</a:t>
            </a:r>
            <a:r>
              <a:rPr lang="ko-KR" altLang="en-US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保救女館</a:t>
            </a:r>
            <a:r>
              <a:rPr lang="en-US" altLang="ko-KR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).</a:t>
            </a:r>
          </a:p>
          <a:p>
            <a:r>
              <a:rPr lang="ko-KR" altLang="en-US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광주나환자요양원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여수 </a:t>
            </a:r>
            <a:r>
              <a:rPr lang="ko-KR" altLang="en-US" dirty="0" err="1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애양원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endParaRPr lang="ko-KR" altLang="en-US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dirty="0" err="1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해리스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</a:t>
            </a:r>
            <a:r>
              <a:rPr lang="ko-KR" altLang="en-US" dirty="0" err="1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기념병원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이대부속병원</a:t>
            </a:r>
            <a:r>
              <a:rPr lang="en-US" altLang="ko-KR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</a:p>
          <a:p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일신기독병원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(1952)</a:t>
            </a:r>
          </a:p>
          <a:p>
            <a:r>
              <a:rPr lang="ko-KR" altLang="en-US" dirty="0" err="1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배재학당</a:t>
            </a:r>
            <a:endParaRPr lang="en-US" altLang="ko-KR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최초의 </a:t>
            </a:r>
            <a:r>
              <a:rPr lang="ko-KR" altLang="en-US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고아원 학교 ‘언더우드학당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’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</a:t>
            </a:r>
            <a:r>
              <a:rPr lang="ko-KR" altLang="en-US" dirty="0" err="1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경신학당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endParaRPr lang="en-US" altLang="ko-KR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dirty="0" err="1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이화여학당</a:t>
            </a:r>
            <a:endParaRPr lang="en-US" altLang="ko-KR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  <a:p>
            <a:r>
              <a:rPr lang="ko-KR" altLang="en-US" dirty="0" err="1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정동여학당</a:t>
            </a:r>
            <a:r>
              <a:rPr lang="en-US" altLang="ko-KR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</a:t>
            </a:r>
            <a:r>
              <a:rPr lang="ko-KR" altLang="en-US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정신여자고등학교</a:t>
            </a:r>
            <a:r>
              <a:rPr lang="en-US" altLang="ko-KR" dirty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endParaRPr lang="ko-KR" altLang="en-US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8643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빚진 자에서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,</a:t>
            </a:r>
            <a:r>
              <a:rPr lang="ko-KR" altLang="en-US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빚을 갚아가는 사람들</a:t>
            </a:r>
            <a: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/>
            </a:r>
            <a:br>
              <a:rPr lang="en-US" altLang="ko-KR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</a:br>
            <a:r>
              <a:rPr lang="en-US" altLang="ko-KR" sz="40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(</a:t>
            </a:r>
            <a:r>
              <a:rPr lang="ko-KR" altLang="en-US" sz="40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감사의 발걸음</a:t>
            </a:r>
            <a:r>
              <a:rPr lang="en-US" altLang="ko-KR" sz="4000" dirty="0" smtClean="0"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)</a:t>
            </a:r>
            <a:endParaRPr lang="ko-KR" altLang="en-US" sz="4000" dirty="0"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pic>
        <p:nvPicPr>
          <p:cNvPr id="8" name="내용 개체 틀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34" y="1593851"/>
            <a:ext cx="6333066" cy="4749800"/>
          </a:xfrm>
        </p:spPr>
      </p:pic>
      <p:pic>
        <p:nvPicPr>
          <p:cNvPr id="7" name="내용 개체 틀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" y="2592280"/>
            <a:ext cx="5778931" cy="2554033"/>
          </a:xfrm>
        </p:spPr>
      </p:pic>
    </p:spTree>
    <p:extLst>
      <p:ext uri="{BB962C8B-B14F-4D97-AF65-F5344CB8AC3E}">
        <p14:creationId xmlns:p14="http://schemas.microsoft.com/office/powerpoint/2010/main" val="315385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왜 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‘</a:t>
            </a:r>
            <a:r>
              <a:rPr lang="ko-KR" altLang="en-US" dirty="0" err="1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바양주르흐구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’</a:t>
            </a:r>
            <a:r>
              <a:rPr lang="ko-KR" altLang="en-US" dirty="0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 인가</a:t>
            </a:r>
            <a:r>
              <a:rPr lang="en-US" altLang="ko-KR" dirty="0" smtClean="0">
                <a:solidFill>
                  <a:schemeClr val="accent6">
                    <a:lumMod val="50000"/>
                  </a:schemeClr>
                </a:solidFill>
                <a:latin typeface="휴먼둥근헤드라인" panose="02030504000101010101" pitchFamily="18" charset="-127"/>
                <a:ea typeface="휴먼둥근헤드라인" panose="02030504000101010101" pitchFamily="18" charset="-127"/>
              </a:rPr>
              <a:t>?</a:t>
            </a:r>
            <a:endParaRPr lang="ko-KR" altLang="en-US" dirty="0">
              <a:solidFill>
                <a:schemeClr val="accent6">
                  <a:lumMod val="50000"/>
                </a:schemeClr>
              </a:solidFill>
              <a:latin typeface="휴먼둥근헤드라인" panose="02030504000101010101" pitchFamily="18" charset="-127"/>
              <a:ea typeface="휴먼둥근헤드라인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544715"/>
            <a:ext cx="10515600" cy="4998128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10000"/>
          </a:bodyPr>
          <a:lstStyle/>
          <a:p>
            <a:pPr fontAlgn="base"/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몽골 전체 인구 </a:t>
            </a:r>
            <a:r>
              <a:rPr lang="en-US" altLang="ko-KR" b="1" dirty="0">
                <a:latin typeface="새굴림" panose="02030600000101010101" pitchFamily="18" charset="-127"/>
                <a:ea typeface="새굴림" panose="02030600000101010101" pitchFamily="18" charset="-127"/>
              </a:rPr>
              <a:t>350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만 명 중 울란바토르에 </a:t>
            </a:r>
            <a:r>
              <a:rPr lang="en-US" altLang="ko-KR" b="1" dirty="0">
                <a:latin typeface="새굴림" panose="02030600000101010101" pitchFamily="18" charset="-127"/>
                <a:ea typeface="새굴림" panose="02030600000101010101" pitchFamily="18" charset="-127"/>
              </a:rPr>
              <a:t>247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만 명이 거주하는데</a:t>
            </a:r>
            <a:r>
              <a:rPr lang="en-US" altLang="ko-KR" b="1" dirty="0">
                <a:latin typeface="새굴림" panose="02030600000101010101" pitchFamily="18" charset="-127"/>
                <a:ea typeface="새굴림" panose="02030600000101010101" pitchFamily="18" charset="-127"/>
              </a:rPr>
              <a:t>, 42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만 명이 </a:t>
            </a:r>
            <a:r>
              <a:rPr lang="ko-KR" altLang="en-US" b="1" dirty="0" err="1">
                <a:latin typeface="새굴림" panose="02030600000101010101" pitchFamily="18" charset="-127"/>
                <a:ea typeface="새굴림" panose="02030600000101010101" pitchFamily="18" charset="-127"/>
              </a:rPr>
              <a:t>바양주르흐구에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 거주하고 있다</a:t>
            </a:r>
            <a:r>
              <a:rPr lang="en-US" altLang="ko-KR" b="1" dirty="0">
                <a:latin typeface="새굴림" panose="02030600000101010101" pitchFamily="18" charset="-127"/>
                <a:ea typeface="새굴림" panose="02030600000101010101" pitchFamily="18" charset="-127"/>
              </a:rPr>
              <a:t>. 42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만 명 중 </a:t>
            </a:r>
            <a:r>
              <a:rPr lang="en-US" altLang="ko-KR" b="1" dirty="0">
                <a:latin typeface="새굴림" panose="02030600000101010101" pitchFamily="18" charset="-127"/>
                <a:ea typeface="새굴림" panose="02030600000101010101" pitchFamily="18" charset="-127"/>
              </a:rPr>
              <a:t>35%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가 아이들이지만 교육을 받을 수 있는 시설은 턱없이 부족했다</a:t>
            </a:r>
            <a:r>
              <a:rPr lang="en-US" altLang="ko-KR" b="1" dirty="0" smtClean="0">
                <a:latin typeface="새굴림" panose="02030600000101010101" pitchFamily="18" charset="-127"/>
                <a:ea typeface="새굴림" panose="02030600000101010101" pitchFamily="18" charset="-127"/>
              </a:rPr>
              <a:t>.</a:t>
            </a:r>
          </a:p>
          <a:p>
            <a:pPr fontAlgn="base"/>
            <a:endParaRPr lang="en-US" altLang="ko-KR" b="1" dirty="0">
              <a:latin typeface="새굴림" panose="02030600000101010101" pitchFamily="18" charset="-127"/>
              <a:ea typeface="새굴림" panose="02030600000101010101" pitchFamily="18" charset="-127"/>
            </a:endParaRPr>
          </a:p>
          <a:p>
            <a:pPr fontAlgn="base"/>
            <a:r>
              <a:rPr lang="en-US" altLang="ko-KR" b="1" dirty="0" smtClean="0">
                <a:latin typeface="새굴림" panose="02030600000101010101" pitchFamily="18" charset="-127"/>
                <a:ea typeface="새굴림" panose="02030600000101010101" pitchFamily="18" charset="-127"/>
              </a:rPr>
              <a:t>2018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년</a:t>
            </a:r>
            <a:r>
              <a:rPr lang="en-US" altLang="ko-KR" b="1" dirty="0"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갈릴리교회가 몽골의 다음 세대를 세우기 위해 갈릴리희망공부방을 설립한 것을 시작으로 일신기독병원이 두 </a:t>
            </a:r>
            <a:r>
              <a:rPr lang="ko-KR" altLang="en-US" b="1" dirty="0" smtClean="0">
                <a:latin typeface="새굴림" panose="02030600000101010101" pitchFamily="18" charset="-127"/>
                <a:ea typeface="새굴림" panose="02030600000101010101" pitchFamily="18" charset="-127"/>
              </a:rPr>
              <a:t>번째 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공부방인 일신희망공부방을 개소했다</a:t>
            </a:r>
            <a:r>
              <a:rPr lang="en-US" altLang="ko-KR" b="1" dirty="0">
                <a:latin typeface="새굴림" panose="02030600000101010101" pitchFamily="18" charset="-127"/>
                <a:ea typeface="새굴림" panose="02030600000101010101" pitchFamily="18" charset="-127"/>
              </a:rPr>
              <a:t>. 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뒤이어 </a:t>
            </a:r>
            <a:r>
              <a:rPr lang="ko-KR" altLang="en-US" b="1" dirty="0" err="1">
                <a:latin typeface="새굴림" panose="02030600000101010101" pitchFamily="18" charset="-127"/>
                <a:ea typeface="새굴림" panose="02030600000101010101" pitchFamily="18" charset="-127"/>
              </a:rPr>
              <a:t>순이희망공부방</a:t>
            </a:r>
            <a:r>
              <a:rPr lang="en-US" altLang="ko-KR" b="1" dirty="0">
                <a:latin typeface="새굴림" panose="02030600000101010101" pitchFamily="18" charset="-127"/>
                <a:ea typeface="새굴림" panose="02030600000101010101" pitchFamily="18" charset="-127"/>
              </a:rPr>
              <a:t>, 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삼우희망공부방까지 </a:t>
            </a:r>
            <a:r>
              <a:rPr lang="en-US" altLang="ko-KR" b="1" dirty="0">
                <a:latin typeface="새굴림" panose="02030600000101010101" pitchFamily="18" charset="-127"/>
                <a:ea typeface="새굴림" panose="02030600000101010101" pitchFamily="18" charset="-127"/>
              </a:rPr>
              <a:t>4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개의 교육시설이 차례로 세워졌고 </a:t>
            </a:r>
            <a:r>
              <a:rPr lang="en-US" altLang="ko-KR" b="1" dirty="0">
                <a:latin typeface="새굴림" panose="02030600000101010101" pitchFamily="18" charset="-127"/>
                <a:ea typeface="새굴림" panose="02030600000101010101" pitchFamily="18" charset="-127"/>
              </a:rPr>
              <a:t>320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명의 몽골 아이들이 양질의 교육을 받을 수 있게 됐다</a:t>
            </a:r>
            <a:r>
              <a:rPr lang="en-US" altLang="ko-KR" b="1" dirty="0" smtClean="0">
                <a:latin typeface="새굴림" panose="02030600000101010101" pitchFamily="18" charset="-127"/>
                <a:ea typeface="새굴림" panose="02030600000101010101" pitchFamily="18" charset="-127"/>
              </a:rPr>
              <a:t>.</a:t>
            </a:r>
          </a:p>
          <a:p>
            <a:pPr fontAlgn="base"/>
            <a:endParaRPr lang="ko-KR" altLang="en-US" b="1" dirty="0">
              <a:latin typeface="새굴림" panose="02030600000101010101" pitchFamily="18" charset="-127"/>
              <a:ea typeface="새굴림" panose="02030600000101010101" pitchFamily="18" charset="-127"/>
            </a:endParaRPr>
          </a:p>
          <a:p>
            <a:pPr fontAlgn="base"/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환경 난민으로 전락한 아이들은 꿈을 찾아 갈릴리교회와 일신기독교선교회가 세운 공부방에 모여들었고 그들 중 </a:t>
            </a:r>
            <a:r>
              <a:rPr lang="en-US" altLang="ko-KR" b="1" dirty="0">
                <a:latin typeface="새굴림" panose="02030600000101010101" pitchFamily="18" charset="-127"/>
                <a:ea typeface="새굴림" panose="02030600000101010101" pitchFamily="18" charset="-127"/>
              </a:rPr>
              <a:t>77.4%</a:t>
            </a:r>
            <a:r>
              <a:rPr lang="ko-KR" altLang="en-US" b="1" dirty="0">
                <a:latin typeface="새굴림" panose="02030600000101010101" pitchFamily="18" charset="-127"/>
                <a:ea typeface="새굴림" panose="02030600000101010101" pitchFamily="18" charset="-127"/>
              </a:rPr>
              <a:t>가 대학에 진학했다</a:t>
            </a:r>
            <a:r>
              <a:rPr lang="en-US" altLang="ko-KR" b="1" dirty="0">
                <a:latin typeface="새굴림" panose="02030600000101010101" pitchFamily="18" charset="-127"/>
                <a:ea typeface="새굴림" panose="02030600000101010101" pitchFamily="18" charset="-127"/>
              </a:rPr>
              <a:t>. </a:t>
            </a:r>
            <a:endParaRPr lang="ko-KR" altLang="en-US" b="1" dirty="0">
              <a:latin typeface="새굴림" panose="02030600000101010101" pitchFamily="18" charset="-127"/>
              <a:ea typeface="새굴림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120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084"/>
            <a:ext cx="5646938" cy="4837267"/>
          </a:xfrm>
        </p:spPr>
      </p:pic>
      <p:pic>
        <p:nvPicPr>
          <p:cNvPr id="3" name="내용 개체 틀 2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60" y="983571"/>
            <a:ext cx="6425040" cy="4818780"/>
          </a:xfrm>
        </p:spPr>
      </p:pic>
    </p:spTree>
    <p:extLst>
      <p:ext uri="{BB962C8B-B14F-4D97-AF65-F5344CB8AC3E}">
        <p14:creationId xmlns:p14="http://schemas.microsoft.com/office/powerpoint/2010/main" val="1372249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4421"/>
            <a:ext cx="6019800" cy="5075182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144421"/>
            <a:ext cx="6019800" cy="5045041"/>
          </a:xfrm>
          <a:blipFill>
            <a:blip r:embed="rId2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666364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그리고 제</a:t>
            </a:r>
            <a:r>
              <a:rPr lang="en-US" altLang="ko-KR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5</a:t>
            </a:r>
            <a:r>
              <a:rPr lang="ko-KR" altLang="en-US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공부방</a:t>
            </a:r>
            <a:r>
              <a:rPr lang="en-US" altLang="ko-KR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…</a:t>
            </a:r>
            <a:endParaRPr lang="ko-KR" altLang="en-US" dirty="0"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1" y="1581150"/>
            <a:ext cx="5817659" cy="4363244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581150"/>
            <a:ext cx="5817659" cy="4363244"/>
          </a:xfrm>
        </p:spPr>
      </p:pic>
    </p:spTree>
    <p:extLst>
      <p:ext uri="{BB962C8B-B14F-4D97-AF65-F5344CB8AC3E}">
        <p14:creationId xmlns:p14="http://schemas.microsoft.com/office/powerpoint/2010/main" val="4220386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내용 개체 틀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3" y="754146"/>
            <a:ext cx="7651703" cy="5551404"/>
          </a:xfrm>
        </p:spPr>
      </p:pic>
      <p:pic>
        <p:nvPicPr>
          <p:cNvPr id="10" name="내용 개체 틀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00" y="236331"/>
            <a:ext cx="2882046" cy="6412119"/>
          </a:xfrm>
        </p:spPr>
      </p:pic>
    </p:spTree>
    <p:extLst>
      <p:ext uri="{BB962C8B-B14F-4D97-AF65-F5344CB8AC3E}">
        <p14:creationId xmlns:p14="http://schemas.microsoft.com/office/powerpoint/2010/main" val="1855726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1" y="1657350"/>
            <a:ext cx="5716059" cy="4287044"/>
          </a:xfrm>
        </p:spPr>
      </p:pic>
      <p:pic>
        <p:nvPicPr>
          <p:cNvPr id="6" name="내용 개체 틀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657350"/>
            <a:ext cx="5716059" cy="428704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501116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344</Words>
  <Application>Microsoft Office PowerPoint</Application>
  <PresentationFormat>와이드스크린</PresentationFormat>
  <Paragraphs>40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3" baseType="lpstr">
      <vt:lpstr>HY견고딕</vt:lpstr>
      <vt:lpstr>나눔고딕 ExtraBold</vt:lpstr>
      <vt:lpstr>맑은 고딕</vt:lpstr>
      <vt:lpstr>새굴림</vt:lpstr>
      <vt:lpstr>한컴 말랑말랑 Bold</vt:lpstr>
      <vt:lpstr>휴먼둥근헤드라인</vt:lpstr>
      <vt:lpstr>Arial</vt:lpstr>
      <vt:lpstr>Office 테마</vt:lpstr>
      <vt:lpstr>2024 몽골 선교지 방문 </vt:lpstr>
      <vt:lpstr>하나님의 은혜에 빚진 사람들</vt:lpstr>
      <vt:lpstr>빚진 자에서, 빚을 갚아가는 사람들 (감사의 발걸음)</vt:lpstr>
      <vt:lpstr>왜 ‘바양주르흐구’ 인가?</vt:lpstr>
      <vt:lpstr>PowerPoint 프레젠테이션</vt:lpstr>
      <vt:lpstr>PowerPoint 프레젠테이션</vt:lpstr>
      <vt:lpstr>그리고 제5공부방…</vt:lpstr>
      <vt:lpstr>PowerPoint 프레젠테이션</vt:lpstr>
      <vt:lpstr>PowerPoint 프레젠테이션</vt:lpstr>
      <vt:lpstr>PowerPoint 프레젠테이션</vt:lpstr>
      <vt:lpstr>PowerPoint 프레젠테이션</vt:lpstr>
      <vt:lpstr>그리고 바양노르,  합력하여 숲을 이루는 곳</vt:lpstr>
      <vt:lpstr>하나 하나 모여서  어느 덧 백만그루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몽골 선교지 방문</dc:title>
  <dc:creator>user</dc:creator>
  <cp:lastModifiedBy>user</cp:lastModifiedBy>
  <cp:revision>23</cp:revision>
  <cp:lastPrinted>2024-09-14T22:49:07Z</cp:lastPrinted>
  <dcterms:created xsi:type="dcterms:W3CDTF">2024-09-07T13:42:24Z</dcterms:created>
  <dcterms:modified xsi:type="dcterms:W3CDTF">2024-09-14T22:54:38Z</dcterms:modified>
</cp:coreProperties>
</file>